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8" r:id="rId6"/>
    <p:sldId id="260" r:id="rId7"/>
    <p:sldId id="269" r:id="rId8"/>
    <p:sldId id="261" r:id="rId9"/>
    <p:sldId id="267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33" autoAdjust="0"/>
  </p:normalViewPr>
  <p:slideViewPr>
    <p:cSldViewPr>
      <p:cViewPr>
        <p:scale>
          <a:sx n="90" d="100"/>
          <a:sy n="90" d="100"/>
        </p:scale>
        <p:origin x="-588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3B879-D580-4CB6-9751-9CBA7459492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72151D3-DFA3-40CF-94D6-BF91DB9BC5AC}">
      <dgm:prSet phldrT="[Text]" custT="1"/>
      <dgm:spPr/>
      <dgm:t>
        <a:bodyPr/>
        <a:lstStyle/>
        <a:p>
          <a:r>
            <a:rPr lang="en-US" sz="3000" dirty="0" smtClean="0"/>
            <a:t>Potable water is used. </a:t>
          </a:r>
          <a:endParaRPr lang="en-US" sz="3000" dirty="0"/>
        </a:p>
      </dgm:t>
    </dgm:pt>
    <dgm:pt modelId="{7ABBA9D0-432D-4CA2-A434-6F634FEFD6F4}" type="parTrans" cxnId="{8A1E1ECD-9F01-44DD-A649-1EBE781375C8}">
      <dgm:prSet/>
      <dgm:spPr/>
      <dgm:t>
        <a:bodyPr/>
        <a:lstStyle/>
        <a:p>
          <a:endParaRPr lang="en-US"/>
        </a:p>
      </dgm:t>
    </dgm:pt>
    <dgm:pt modelId="{F1955E01-E899-41D9-BA2B-EC9F39468D56}" type="sibTrans" cxnId="{8A1E1ECD-9F01-44DD-A649-1EBE781375C8}">
      <dgm:prSet/>
      <dgm:spPr/>
      <dgm:t>
        <a:bodyPr/>
        <a:lstStyle/>
        <a:p>
          <a:endParaRPr lang="en-US"/>
        </a:p>
      </dgm:t>
    </dgm:pt>
    <dgm:pt modelId="{13341A9A-D077-49D3-8555-FDDD7E93079E}">
      <dgm:prSet phldrT="[Text]"/>
      <dgm:spPr/>
      <dgm:t>
        <a:bodyPr/>
        <a:lstStyle/>
        <a:p>
          <a:r>
            <a:rPr lang="en-US" dirty="0" smtClean="0"/>
            <a:t>Water is pumped to treatment facility</a:t>
          </a:r>
          <a:endParaRPr lang="en-US" dirty="0"/>
        </a:p>
      </dgm:t>
    </dgm:pt>
    <dgm:pt modelId="{82B54992-A9AC-4DA2-A2D0-8DE2B3551F32}" type="parTrans" cxnId="{6373ABE5-2BB5-4D11-973A-0CB2396DB40F}">
      <dgm:prSet/>
      <dgm:spPr/>
      <dgm:t>
        <a:bodyPr/>
        <a:lstStyle/>
        <a:p>
          <a:endParaRPr lang="en-US"/>
        </a:p>
      </dgm:t>
    </dgm:pt>
    <dgm:pt modelId="{443E9677-FF5F-424D-B365-37A271AC2E9A}" type="sibTrans" cxnId="{6373ABE5-2BB5-4D11-973A-0CB2396DB40F}">
      <dgm:prSet/>
      <dgm:spPr/>
      <dgm:t>
        <a:bodyPr/>
        <a:lstStyle/>
        <a:p>
          <a:endParaRPr lang="en-US"/>
        </a:p>
      </dgm:t>
    </dgm:pt>
    <dgm:pt modelId="{A58F6F9C-BB81-4A49-BE07-6350CEA76047}">
      <dgm:prSet phldrT="[Text]"/>
      <dgm:spPr/>
      <dgm:t>
        <a:bodyPr/>
        <a:lstStyle/>
        <a:p>
          <a:r>
            <a:rPr lang="en-US" dirty="0" smtClean="0"/>
            <a:t>Used water becomes reclaimed </a:t>
          </a:r>
          <a:r>
            <a:rPr lang="en-US" dirty="0" smtClean="0"/>
            <a:t>water  and is pumped to parks, golf courses, etc. </a:t>
          </a:r>
          <a:endParaRPr lang="en-US" dirty="0"/>
        </a:p>
      </dgm:t>
    </dgm:pt>
    <dgm:pt modelId="{FF766FED-BD15-4A02-90DF-A2BA05218E69}" type="parTrans" cxnId="{35B43B29-A5C4-4DBA-B5F5-1EBDE6C9EF49}">
      <dgm:prSet/>
      <dgm:spPr/>
      <dgm:t>
        <a:bodyPr/>
        <a:lstStyle/>
        <a:p>
          <a:endParaRPr lang="en-US"/>
        </a:p>
      </dgm:t>
    </dgm:pt>
    <dgm:pt modelId="{94B6D6DD-15E8-438C-BA02-1BD4A039E271}" type="sibTrans" cxnId="{35B43B29-A5C4-4DBA-B5F5-1EBDE6C9EF49}">
      <dgm:prSet/>
      <dgm:spPr/>
      <dgm:t>
        <a:bodyPr/>
        <a:lstStyle/>
        <a:p>
          <a:endParaRPr lang="en-US"/>
        </a:p>
      </dgm:t>
    </dgm:pt>
    <dgm:pt modelId="{63903CE3-737A-437B-9B52-1F9E3935006E}" type="pres">
      <dgm:prSet presAssocID="{81E3B879-D580-4CB6-9751-9CBA7459492F}" presName="CompostProcess" presStyleCnt="0">
        <dgm:presLayoutVars>
          <dgm:dir/>
          <dgm:resizeHandles val="exact"/>
        </dgm:presLayoutVars>
      </dgm:prSet>
      <dgm:spPr/>
    </dgm:pt>
    <dgm:pt modelId="{0161D490-AB99-4729-A686-53A4553BA007}" type="pres">
      <dgm:prSet presAssocID="{81E3B879-D580-4CB6-9751-9CBA7459492F}" presName="arrow" presStyleLbl="bgShp" presStyleIdx="0" presStyleCnt="1" custScaleX="117647" custLinFactNeighborX="-1188" custLinFactNeighborY="-4545"/>
      <dgm:spPr/>
    </dgm:pt>
    <dgm:pt modelId="{EFB289A2-8CF3-4D59-9943-E50F6387EF87}" type="pres">
      <dgm:prSet presAssocID="{81E3B879-D580-4CB6-9751-9CBA7459492F}" presName="linearProcess" presStyleCnt="0"/>
      <dgm:spPr/>
    </dgm:pt>
    <dgm:pt modelId="{0BEE3FC7-AE7B-4EA9-B339-1F1F4C586D01}" type="pres">
      <dgm:prSet presAssocID="{972151D3-DFA3-40CF-94D6-BF91DB9BC5AC}" presName="textNode" presStyleLbl="node1" presStyleIdx="0" presStyleCnt="3" custScaleX="113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EC3F8-7823-4ECE-B82C-893E0CD7B582}" type="pres">
      <dgm:prSet presAssocID="{F1955E01-E899-41D9-BA2B-EC9F39468D56}" presName="sibTrans" presStyleCnt="0"/>
      <dgm:spPr/>
    </dgm:pt>
    <dgm:pt modelId="{2F3A0DFC-E195-4E89-8BB2-C156D2B569E6}" type="pres">
      <dgm:prSet presAssocID="{13341A9A-D077-49D3-8555-FDDD7E93079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F7C32-0601-4BCC-8040-E557C659139C}" type="pres">
      <dgm:prSet presAssocID="{443E9677-FF5F-424D-B365-37A271AC2E9A}" presName="sibTrans" presStyleCnt="0"/>
      <dgm:spPr/>
    </dgm:pt>
    <dgm:pt modelId="{870D1756-2F5F-4442-B120-7736B3AE2B58}" type="pres">
      <dgm:prSet presAssocID="{A58F6F9C-BB81-4A49-BE07-6350CEA7604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B43B29-A5C4-4DBA-B5F5-1EBDE6C9EF49}" srcId="{81E3B879-D580-4CB6-9751-9CBA7459492F}" destId="{A58F6F9C-BB81-4A49-BE07-6350CEA76047}" srcOrd="2" destOrd="0" parTransId="{FF766FED-BD15-4A02-90DF-A2BA05218E69}" sibTransId="{94B6D6DD-15E8-438C-BA02-1BD4A039E271}"/>
    <dgm:cxn modelId="{B25F784F-2669-4F45-8952-AE4B3F1D2968}" type="presOf" srcId="{81E3B879-D580-4CB6-9751-9CBA7459492F}" destId="{63903CE3-737A-437B-9B52-1F9E3935006E}" srcOrd="0" destOrd="0" presId="urn:microsoft.com/office/officeart/2005/8/layout/hProcess9"/>
    <dgm:cxn modelId="{7CA5D95A-5CDC-4D0A-9F21-0C0DEB3EB3C3}" type="presOf" srcId="{13341A9A-D077-49D3-8555-FDDD7E93079E}" destId="{2F3A0DFC-E195-4E89-8BB2-C156D2B569E6}" srcOrd="0" destOrd="0" presId="urn:microsoft.com/office/officeart/2005/8/layout/hProcess9"/>
    <dgm:cxn modelId="{A12E1765-CF9E-4AC2-9821-160E89B20AA5}" type="presOf" srcId="{A58F6F9C-BB81-4A49-BE07-6350CEA76047}" destId="{870D1756-2F5F-4442-B120-7736B3AE2B58}" srcOrd="0" destOrd="0" presId="urn:microsoft.com/office/officeart/2005/8/layout/hProcess9"/>
    <dgm:cxn modelId="{6373ABE5-2BB5-4D11-973A-0CB2396DB40F}" srcId="{81E3B879-D580-4CB6-9751-9CBA7459492F}" destId="{13341A9A-D077-49D3-8555-FDDD7E93079E}" srcOrd="1" destOrd="0" parTransId="{82B54992-A9AC-4DA2-A2D0-8DE2B3551F32}" sibTransId="{443E9677-FF5F-424D-B365-37A271AC2E9A}"/>
    <dgm:cxn modelId="{8A1E1ECD-9F01-44DD-A649-1EBE781375C8}" srcId="{81E3B879-D580-4CB6-9751-9CBA7459492F}" destId="{972151D3-DFA3-40CF-94D6-BF91DB9BC5AC}" srcOrd="0" destOrd="0" parTransId="{7ABBA9D0-432D-4CA2-A434-6F634FEFD6F4}" sibTransId="{F1955E01-E899-41D9-BA2B-EC9F39468D56}"/>
    <dgm:cxn modelId="{75D4C25D-D5E4-4ADE-ABAB-BC764700DBAF}" type="presOf" srcId="{972151D3-DFA3-40CF-94D6-BF91DB9BC5AC}" destId="{0BEE3FC7-AE7B-4EA9-B339-1F1F4C586D01}" srcOrd="0" destOrd="0" presId="urn:microsoft.com/office/officeart/2005/8/layout/hProcess9"/>
    <dgm:cxn modelId="{485F8CBD-7733-4A0B-8461-437D99A33297}" type="presParOf" srcId="{63903CE3-737A-437B-9B52-1F9E3935006E}" destId="{0161D490-AB99-4729-A686-53A4553BA007}" srcOrd="0" destOrd="0" presId="urn:microsoft.com/office/officeart/2005/8/layout/hProcess9"/>
    <dgm:cxn modelId="{7BABBA46-404D-4989-B351-182EDDF5B766}" type="presParOf" srcId="{63903CE3-737A-437B-9B52-1F9E3935006E}" destId="{EFB289A2-8CF3-4D59-9943-E50F6387EF87}" srcOrd="1" destOrd="0" presId="urn:microsoft.com/office/officeart/2005/8/layout/hProcess9"/>
    <dgm:cxn modelId="{34F8E1BF-5061-4D42-8AB5-C6A917FD72EF}" type="presParOf" srcId="{EFB289A2-8CF3-4D59-9943-E50F6387EF87}" destId="{0BEE3FC7-AE7B-4EA9-B339-1F1F4C586D01}" srcOrd="0" destOrd="0" presId="urn:microsoft.com/office/officeart/2005/8/layout/hProcess9"/>
    <dgm:cxn modelId="{AD2F3A12-0B96-4322-B832-A4CD6BD75CB9}" type="presParOf" srcId="{EFB289A2-8CF3-4D59-9943-E50F6387EF87}" destId="{1B8EC3F8-7823-4ECE-B82C-893E0CD7B582}" srcOrd="1" destOrd="0" presId="urn:microsoft.com/office/officeart/2005/8/layout/hProcess9"/>
    <dgm:cxn modelId="{CF1D923A-9DF0-45C5-82E9-55BA65744FA8}" type="presParOf" srcId="{EFB289A2-8CF3-4D59-9943-E50F6387EF87}" destId="{2F3A0DFC-E195-4E89-8BB2-C156D2B569E6}" srcOrd="2" destOrd="0" presId="urn:microsoft.com/office/officeart/2005/8/layout/hProcess9"/>
    <dgm:cxn modelId="{10809372-3FD9-43AD-A39E-B77A37268006}" type="presParOf" srcId="{EFB289A2-8CF3-4D59-9943-E50F6387EF87}" destId="{9CCF7C32-0601-4BCC-8040-E557C659139C}" srcOrd="3" destOrd="0" presId="urn:microsoft.com/office/officeart/2005/8/layout/hProcess9"/>
    <dgm:cxn modelId="{DB5A6652-1068-4D63-B2DE-4E67ED169FC9}" type="presParOf" srcId="{EFB289A2-8CF3-4D59-9943-E50F6387EF87}" destId="{870D1756-2F5F-4442-B120-7736B3AE2B5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61D490-AB99-4729-A686-53A4553BA007}">
      <dsp:nvSpPr>
        <dsp:cNvPr id="0" name=""/>
        <dsp:cNvSpPr/>
      </dsp:nvSpPr>
      <dsp:spPr>
        <a:xfrm>
          <a:off x="0" y="0"/>
          <a:ext cx="7543796" cy="3352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E3FC7-AE7B-4EA9-B339-1F1F4C586D01}">
      <dsp:nvSpPr>
        <dsp:cNvPr id="0" name=""/>
        <dsp:cNvSpPr/>
      </dsp:nvSpPr>
      <dsp:spPr>
        <a:xfrm>
          <a:off x="5580" y="1005840"/>
          <a:ext cx="2636166" cy="134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Potable water is used. </a:t>
          </a:r>
          <a:endParaRPr lang="en-US" sz="3000" kern="1200" dirty="0"/>
        </a:p>
      </dsp:txBody>
      <dsp:txXfrm>
        <a:off x="5580" y="1005840"/>
        <a:ext cx="2636166" cy="1341120"/>
      </dsp:txXfrm>
    </dsp:sp>
    <dsp:sp modelId="{2F3A0DFC-E195-4E89-8BB2-C156D2B569E6}">
      <dsp:nvSpPr>
        <dsp:cNvPr id="0" name=""/>
        <dsp:cNvSpPr/>
      </dsp:nvSpPr>
      <dsp:spPr>
        <a:xfrm>
          <a:off x="2758330" y="1005840"/>
          <a:ext cx="2331653" cy="134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Water is pumped to treatment facility</a:t>
          </a:r>
          <a:endParaRPr lang="en-US" sz="1800" kern="1200" dirty="0"/>
        </a:p>
      </dsp:txBody>
      <dsp:txXfrm>
        <a:off x="2758330" y="1005840"/>
        <a:ext cx="2331653" cy="1341120"/>
      </dsp:txXfrm>
    </dsp:sp>
    <dsp:sp modelId="{870D1756-2F5F-4442-B120-7736B3AE2B58}">
      <dsp:nvSpPr>
        <dsp:cNvPr id="0" name=""/>
        <dsp:cNvSpPr/>
      </dsp:nvSpPr>
      <dsp:spPr>
        <a:xfrm>
          <a:off x="5206566" y="1005840"/>
          <a:ext cx="2331653" cy="134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Used water becomes reclaimed </a:t>
          </a:r>
          <a:r>
            <a:rPr lang="en-US" sz="1800" kern="1200" dirty="0" smtClean="0"/>
            <a:t>water  and is pumped to parks, golf courses, etc. </a:t>
          </a:r>
          <a:endParaRPr lang="en-US" sz="1800" kern="1200" dirty="0"/>
        </a:p>
      </dsp:txBody>
      <dsp:txXfrm>
        <a:off x="5206566" y="1005840"/>
        <a:ext cx="2331653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60544-0DDB-401E-9F2E-B2F58A09FE17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1479B-00A1-4795-971F-D0F173A4F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1479B-00A1-4795-971F-D0F173A4F3A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CA70-1EB0-41E9-8092-D82537D193CF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FABA-DF58-43C3-BF63-8159765C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CA70-1EB0-41E9-8092-D82537D193CF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FABA-DF58-43C3-BF63-8159765C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CA70-1EB0-41E9-8092-D82537D193CF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FABA-DF58-43C3-BF63-8159765C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CA70-1EB0-41E9-8092-D82537D193CF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FABA-DF58-43C3-BF63-8159765C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CA70-1EB0-41E9-8092-D82537D193CF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FABA-DF58-43C3-BF63-8159765C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CA70-1EB0-41E9-8092-D82537D193CF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FABA-DF58-43C3-BF63-8159765C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CA70-1EB0-41E9-8092-D82537D193CF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FABA-DF58-43C3-BF63-8159765C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CA70-1EB0-41E9-8092-D82537D193CF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FABA-DF58-43C3-BF63-8159765C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CA70-1EB0-41E9-8092-D82537D193CF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FABA-DF58-43C3-BF63-8159765C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CA70-1EB0-41E9-8092-D82537D193CF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FABA-DF58-43C3-BF63-8159765C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CA70-1EB0-41E9-8092-D82537D193CF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15FABA-DF58-43C3-BF63-8159765C8F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67CA70-1EB0-41E9-8092-D82537D193CF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15FABA-DF58-43C3-BF63-8159765C8F6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895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Simulation of Water Distribution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419600"/>
            <a:ext cx="5257800" cy="762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Alex Miramontez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Gwen Woods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Dr. Robert Arnold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Dr.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Guzin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Bayraksan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 of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Where does water go after it is used in your homes?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2514600"/>
          <a:ext cx="7543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is the Problem?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0" y="1752600"/>
            <a:ext cx="4495800" cy="4419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One treatment facility in Tucson.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Located at Roger Road</a:t>
            </a:r>
          </a:p>
          <a:p>
            <a:pPr lvl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Expensive economically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environmentally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pump water to all areas of town. 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HAMP area is located 25 miles outside Tucson</a:t>
            </a:r>
          </a:p>
          <a:p>
            <a:pPr lvl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baseline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en-US" sz="21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if a </a:t>
            </a:r>
            <a:r>
              <a:rPr lang="en-US" sz="2100" baseline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treatment plant was located closer to demand</a:t>
            </a:r>
            <a:r>
              <a:rPr lang="en-US" sz="21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points? </a:t>
            </a:r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199" y="1752600"/>
            <a:ext cx="427106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5486400" y="2438400"/>
            <a:ext cx="2286000" cy="13716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:\Users\gjwoods\AppData\Local\Microsoft\Windows\Temporary Internet Files\Content.IE5\6UU3ZH9Q\MPj018509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495800"/>
            <a:ext cx="2076450" cy="127781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This overall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research project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continues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but how do we educate and influence the public?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Educational outreach is mandatory for the research project.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Create an educational tool that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clearly portrays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problem. 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Simulation model representing a water distribution system.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of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Educate the user of the situation in an interactive game.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User must attempt to create a water distribution system with the lowest cost and satisfying the most demand.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Model must connect to the Cost Analysis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created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by Gwen Woods.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My Research Project: How to get this done!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Microsoft Excel: Visual Basic for Application (VBA) programming language.  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Progression of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073872" cy="472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83153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0"/>
            <a:ext cx="84582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447800"/>
            <a:ext cx="84582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371600"/>
            <a:ext cx="845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953000" y="1828800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Previous Model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	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Traveling Sales Person Problem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Future Model:</a:t>
            </a:r>
            <a:endParaRPr lang="en-US" u="sng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Connect nodes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Display cost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User Friendly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Aesthetically Pleasing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869389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828800"/>
            <a:ext cx="8729902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752600"/>
            <a:ext cx="87630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752600"/>
            <a:ext cx="87630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Fully functional Model with cost analysis implementation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Multiple features available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Branching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Multiple Plants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Error Proof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Easy Buttons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User friendly and clearly illustrates the problem.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for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Test implementation of model</a:t>
            </a: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Allow a group of students to play the game.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Possible revisions to model</a:t>
            </a: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More rules, features, and level of complexity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Implement and become the educational model used for the research program.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1641</TotalTime>
  <Words>306</Words>
  <Application>Microsoft Office PowerPoint</Application>
  <PresentationFormat>On-screen Show (4:3)</PresentationFormat>
  <Paragraphs>61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Simulation of Water Distribution</vt:lpstr>
      <vt:lpstr>Background  of the Problem</vt:lpstr>
      <vt:lpstr>What is the Problem?</vt:lpstr>
      <vt:lpstr>Research</vt:lpstr>
      <vt:lpstr>Objective of the Model</vt:lpstr>
      <vt:lpstr>Progression of the Model</vt:lpstr>
      <vt:lpstr>Features of the Model</vt:lpstr>
      <vt:lpstr>Results of Project</vt:lpstr>
      <vt:lpstr>Future for the Model</vt:lpstr>
      <vt:lpstr>Special Thanks 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of Water Distribution</dc:title>
  <dc:creator>alex</dc:creator>
  <cp:lastModifiedBy>alex</cp:lastModifiedBy>
  <cp:revision>6</cp:revision>
  <dcterms:created xsi:type="dcterms:W3CDTF">2010-04-11T03:38:05Z</dcterms:created>
  <dcterms:modified xsi:type="dcterms:W3CDTF">2010-04-13T01:37:36Z</dcterms:modified>
</cp:coreProperties>
</file>